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84" r:id="rId20"/>
    <p:sldId id="287" r:id="rId21"/>
    <p:sldId id="289" r:id="rId22"/>
    <p:sldId id="285" r:id="rId23"/>
    <p:sldId id="286" r:id="rId24"/>
    <p:sldId id="292" r:id="rId25"/>
    <p:sldId id="283" r:id="rId26"/>
    <p:sldId id="282" r:id="rId27"/>
    <p:sldId id="281" r:id="rId28"/>
    <p:sldId id="294" r:id="rId29"/>
    <p:sldId id="295" r:id="rId30"/>
    <p:sldId id="29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9" autoAdjust="0"/>
    <p:restoredTop sz="86286" autoAdjust="0"/>
  </p:normalViewPr>
  <p:slideViewPr>
    <p:cSldViewPr snapToGrid="0">
      <p:cViewPr>
        <p:scale>
          <a:sx n="107" d="100"/>
          <a:sy n="107" d="100"/>
        </p:scale>
        <p:origin x="-714" y="-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BFAE3-AB9B-4023-AF62-A922ED828E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4D9CC-A8EA-4EB1-8B48-6D7B6D715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51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Geological_Survey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Afghanistan#cite_note-bbcminerals-115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growth encourages women to join the formal labor market, it ultimately brings about greater gender equality; when growth is based on oil and mineral extraction, it discourages women from entering the labor force and tends to exaggerate gender inequalities.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D9CC-A8EA-4EB1-8B48-6D7B6D715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2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about Kazakhstan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D9CC-A8EA-4EB1-8B48-6D7B6D715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01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based on data collected by the International Labor Organization from national surveys and censuses, and released by the World Bank (2005a).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D9CC-A8EA-4EB1-8B48-6D7B6D715F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67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*which is the log of income squared, and is added to the regressions for </a:t>
            </a:r>
            <a:r>
              <a:rPr lang="en-US" i="1" dirty="0" smtClean="0"/>
              <a:t>Female Labor Force Participation </a:t>
            </a:r>
            <a:r>
              <a:rPr lang="en-US" dirty="0" smtClean="0"/>
              <a:t>to capture the U-shaped relationship produced by the combined effects of rising income on female wages (which encourages female labor participation) and unearned household income (which discourages female labor participation; </a:t>
            </a:r>
            <a:r>
              <a:rPr lang="en-US" dirty="0" err="1" smtClean="0"/>
              <a:t>Mammen</a:t>
            </a:r>
            <a:r>
              <a:rPr lang="en-US" dirty="0" smtClean="0"/>
              <a:t> and </a:t>
            </a:r>
            <a:r>
              <a:rPr lang="en-US" dirty="0" err="1" smtClean="0"/>
              <a:t>Paxson</a:t>
            </a:r>
            <a:r>
              <a:rPr lang="en-US" dirty="0" smtClean="0"/>
              <a:t> 2000)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D9CC-A8EA-4EB1-8B48-6D7B6D715F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5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*In 2010, US and Afghan government officials estimated that untapped mineral deposits located in 2007 by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ted States Geological Survey"/>
              </a:rPr>
              <a:t>US Geological Survey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worth between $900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$3 trillion.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[114]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D9CC-A8EA-4EB1-8B48-6D7B6D715F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99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D9CC-A8EA-4EB1-8B48-6D7B6D715F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77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D9CC-A8EA-4EB1-8B48-6D7B6D715F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6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D9CC-A8EA-4EB1-8B48-6D7B6D715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6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05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6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06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95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2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6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7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0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0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5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4C36F-B415-4FDF-B974-630392EE5446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6C757-03E8-4803-8488-EA78F67EA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7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#7 Kuwait - 101.5 Billion Barrels - The World’s Largest Oil Reserves By Coun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1" y="1"/>
            <a:ext cx="5590572" cy="344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lam-di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813" y="0"/>
            <a:ext cx="5624141" cy="34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slamgreatreligion.files.wordpress.com/2012/04/43-important-hadith-about-women-in-islam.jpg?w=480&amp;h=3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355" y="3448879"/>
            <a:ext cx="5654916" cy="340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7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Methods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main implication of the model is</a:t>
            </a:r>
            <a:r>
              <a:rPr lang="en-US" dirty="0" smtClean="0"/>
              <a:t>,</a:t>
            </a:r>
          </a:p>
          <a:p>
            <a:r>
              <a:rPr lang="en-US" i="1" dirty="0"/>
              <a:t>H</a:t>
            </a:r>
            <a:r>
              <a:rPr lang="en-US" dirty="0"/>
              <a:t>1: </a:t>
            </a:r>
            <a:r>
              <a:rPr lang="en-US" i="1" dirty="0"/>
              <a:t>A rise in the value of oil production </a:t>
            </a:r>
            <a:r>
              <a:rPr lang="en-US" i="1" dirty="0" smtClean="0"/>
              <a:t>will reduce </a:t>
            </a:r>
            <a:r>
              <a:rPr lang="en-US" i="1" dirty="0"/>
              <a:t>female participation in the labor force</a:t>
            </a:r>
            <a:r>
              <a:rPr lang="en-US" i="1" dirty="0" smtClean="0"/>
              <a:t>.</a:t>
            </a:r>
          </a:p>
          <a:p>
            <a:r>
              <a:rPr lang="en-US" i="1" dirty="0"/>
              <a:t>H</a:t>
            </a:r>
            <a:r>
              <a:rPr lang="en-US" dirty="0"/>
              <a:t>2: </a:t>
            </a:r>
            <a:r>
              <a:rPr lang="en-US" i="1" dirty="0"/>
              <a:t>A rise in the value of oil production </a:t>
            </a:r>
            <a:r>
              <a:rPr lang="en-US" i="1" dirty="0" smtClean="0"/>
              <a:t>will reduce </a:t>
            </a:r>
            <a:r>
              <a:rPr lang="en-US" i="1" dirty="0"/>
              <a:t>female political influence</a:t>
            </a:r>
            <a:r>
              <a:rPr lang="en-US" i="1" dirty="0" smtClean="0"/>
              <a:t>.</a:t>
            </a:r>
          </a:p>
          <a:p>
            <a:r>
              <a:rPr lang="en-US" dirty="0"/>
              <a:t>To explore these hypotheses, </a:t>
            </a:r>
            <a:r>
              <a:rPr lang="en-US" dirty="0" smtClean="0"/>
              <a:t>oil production and </a:t>
            </a:r>
            <a:r>
              <a:rPr lang="en-US" dirty="0"/>
              <a:t>employment data for all countries from 1960 </a:t>
            </a:r>
            <a:r>
              <a:rPr lang="en-US" dirty="0" smtClean="0"/>
              <a:t>to 2002</a:t>
            </a:r>
            <a:r>
              <a:rPr lang="en-US" dirty="0"/>
              <a:t>, and data on female political representation </a:t>
            </a:r>
            <a:r>
              <a:rPr lang="en-US" dirty="0" smtClean="0"/>
              <a:t>for 2002. </a:t>
            </a:r>
          </a:p>
          <a:p>
            <a:r>
              <a:rPr lang="en-US" dirty="0" smtClean="0"/>
              <a:t>The </a:t>
            </a:r>
            <a:r>
              <a:rPr lang="en-US" dirty="0"/>
              <a:t>analysis can tell us if the key variables in </a:t>
            </a:r>
            <a:r>
              <a:rPr lang="en-US" dirty="0" smtClean="0"/>
              <a:t>the model</a:t>
            </a:r>
            <a:r>
              <a:rPr lang="en-US" dirty="0"/>
              <a:t>—–oil, female work patterns, and female </a:t>
            </a:r>
            <a:r>
              <a:rPr lang="en-US" dirty="0" smtClean="0"/>
              <a:t>political empowerment</a:t>
            </a:r>
            <a:r>
              <a:rPr lang="en-US" dirty="0"/>
              <a:t>—–are statistically correlated.</a:t>
            </a:r>
          </a:p>
        </p:txBody>
      </p:sp>
    </p:spTree>
    <p:extLst>
      <p:ext uri="{BB962C8B-B14F-4D97-AF65-F5344CB8AC3E}">
        <p14:creationId xmlns:p14="http://schemas.microsoft.com/office/powerpoint/2010/main" val="978817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 sets of estimation</a:t>
            </a:r>
          </a:p>
          <a:p>
            <a:r>
              <a:rPr lang="en-US" dirty="0" smtClean="0"/>
              <a:t>The first uses a first-differences </a:t>
            </a:r>
            <a:r>
              <a:rPr lang="en-US" dirty="0"/>
              <a:t>model with country fixed-effects, </a:t>
            </a:r>
            <a:r>
              <a:rPr lang="en-US" dirty="0" smtClean="0"/>
              <a:t>and employs </a:t>
            </a:r>
            <a:r>
              <a:rPr lang="en-US" dirty="0"/>
              <a:t>pooled time-series cross-sectional data for </a:t>
            </a:r>
            <a:r>
              <a:rPr lang="en-US" dirty="0" smtClean="0"/>
              <a:t>all states between 1960 and 2002</a:t>
            </a:r>
          </a:p>
          <a:p>
            <a:r>
              <a:rPr lang="en-US" dirty="0" smtClean="0"/>
              <a:t>The </a:t>
            </a:r>
            <a:r>
              <a:rPr lang="en-US" dirty="0"/>
              <a:t>other uses a </a:t>
            </a:r>
            <a:r>
              <a:rPr lang="en-US" dirty="0" smtClean="0"/>
              <a:t>cross-national model </a:t>
            </a:r>
            <a:r>
              <a:rPr lang="en-US" dirty="0"/>
              <a:t>with a between estimator and covers </a:t>
            </a:r>
            <a:r>
              <a:rPr lang="en-US" dirty="0" smtClean="0"/>
              <a:t>all states </a:t>
            </a:r>
            <a:r>
              <a:rPr lang="en-US" dirty="0"/>
              <a:t>in the most recent 10-year period (1993–2002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dataset </a:t>
            </a:r>
            <a:r>
              <a:rPr lang="en-US" dirty="0"/>
              <a:t>includes all 169 states that were sovereign in </a:t>
            </a:r>
            <a:r>
              <a:rPr lang="en-US" dirty="0" smtClean="0"/>
              <a:t>the year </a:t>
            </a:r>
            <a:r>
              <a:rPr lang="en-US" dirty="0"/>
              <a:t>2000, and that had populations over </a:t>
            </a:r>
            <a:r>
              <a:rPr lang="en-US" dirty="0" smtClean="0"/>
              <a:t>200,000.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1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where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is the country, </a:t>
            </a:r>
            <a:r>
              <a:rPr lang="en-US" i="1" dirty="0"/>
              <a:t>t </a:t>
            </a:r>
            <a:r>
              <a:rPr lang="en-US" dirty="0"/>
              <a:t>is the year, </a:t>
            </a:r>
            <a:r>
              <a:rPr lang="en-US" i="1" dirty="0"/>
              <a:t>x </a:t>
            </a:r>
            <a:r>
              <a:rPr lang="en-US" dirty="0"/>
              <a:t>is a series </a:t>
            </a:r>
            <a:r>
              <a:rPr lang="en-US" dirty="0" smtClean="0"/>
              <a:t>of explanatory </a:t>
            </a:r>
            <a:r>
              <a:rPr lang="en-US" dirty="0"/>
              <a:t>variables, and the right-hand side </a:t>
            </a:r>
            <a:r>
              <a:rPr lang="en-US" dirty="0" smtClean="0"/>
              <a:t>variables are </a:t>
            </a:r>
            <a:r>
              <a:rPr lang="en-US" dirty="0"/>
              <a:t>lagged by 1 year</a:t>
            </a:r>
            <a:r>
              <a:rPr lang="en-US" dirty="0" smtClean="0"/>
              <a:t>.</a:t>
            </a:r>
          </a:p>
          <a:p>
            <a:r>
              <a:rPr lang="en-US" dirty="0"/>
              <a:t>the first-differences model </a:t>
            </a:r>
            <a:r>
              <a:rPr lang="en-US" dirty="0" smtClean="0"/>
              <a:t>looks at </a:t>
            </a:r>
            <a:r>
              <a:rPr lang="en-US" dirty="0"/>
              <a:t>whether changes in the explanatory variables </a:t>
            </a:r>
            <a:r>
              <a:rPr lang="en-US" dirty="0" smtClean="0"/>
              <a:t>are associated </a:t>
            </a:r>
            <a:r>
              <a:rPr lang="en-US" dirty="0"/>
              <a:t>with changes in the dependent variable. </a:t>
            </a:r>
            <a:r>
              <a:rPr lang="en-US" dirty="0" smtClean="0"/>
              <a:t>Because it </a:t>
            </a:r>
            <a:r>
              <a:rPr lang="en-US" dirty="0"/>
              <a:t>focuses on changes, not levels, the model </a:t>
            </a:r>
            <a:r>
              <a:rPr lang="en-US" dirty="0" smtClean="0"/>
              <a:t>helps control </a:t>
            </a:r>
            <a:r>
              <a:rPr lang="en-US" dirty="0"/>
              <a:t>for country heterogeneity.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587" y="1825625"/>
            <a:ext cx="807322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3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independent variable is </a:t>
            </a:r>
            <a:r>
              <a:rPr lang="en-US" i="1" dirty="0"/>
              <a:t>Oil Rents Per </a:t>
            </a:r>
            <a:r>
              <a:rPr lang="en-US" i="1" dirty="0" smtClean="0"/>
              <a:t>Capita </a:t>
            </a:r>
            <a:r>
              <a:rPr lang="en-US" dirty="0" smtClean="0"/>
              <a:t>which is </a:t>
            </a:r>
            <a:r>
              <a:rPr lang="en-US" dirty="0"/>
              <a:t>a country’s total rents from oil and gas divided </a:t>
            </a:r>
            <a:r>
              <a:rPr lang="en-US" dirty="0" smtClean="0"/>
              <a:t>by its </a:t>
            </a:r>
            <a:r>
              <a:rPr lang="en-US" dirty="0"/>
              <a:t>midyear population</a:t>
            </a:r>
            <a:r>
              <a:rPr lang="en-US" dirty="0" smtClean="0"/>
              <a:t>.</a:t>
            </a:r>
          </a:p>
          <a:p>
            <a:r>
              <a:rPr lang="en-US" dirty="0"/>
              <a:t>There are two dependent variables. One is </a:t>
            </a:r>
            <a:r>
              <a:rPr lang="en-US" i="1" dirty="0" smtClean="0"/>
              <a:t>Female Labor </a:t>
            </a:r>
            <a:r>
              <a:rPr lang="en-US" i="1" dirty="0"/>
              <a:t>Force </a:t>
            </a:r>
            <a:r>
              <a:rPr lang="en-US" i="1" dirty="0" smtClean="0"/>
              <a:t>Participation</a:t>
            </a:r>
            <a:r>
              <a:rPr lang="en-US" dirty="0"/>
              <a:t>, a variable that denotes </a:t>
            </a:r>
            <a:r>
              <a:rPr lang="en-US" dirty="0" smtClean="0"/>
              <a:t>the fraction </a:t>
            </a:r>
            <a:r>
              <a:rPr lang="en-US" dirty="0"/>
              <a:t>of the formal labor force that is made up </a:t>
            </a:r>
            <a:r>
              <a:rPr lang="en-US" dirty="0" smtClean="0"/>
              <a:t>of female </a:t>
            </a:r>
            <a:r>
              <a:rPr lang="en-US" dirty="0"/>
              <a:t>citizens</a:t>
            </a:r>
            <a:r>
              <a:rPr lang="en-US" dirty="0" smtClean="0"/>
              <a:t>.</a:t>
            </a:r>
          </a:p>
          <a:p>
            <a:r>
              <a:rPr lang="en-US" dirty="0"/>
              <a:t>The other dependent variable is female political </a:t>
            </a:r>
            <a:r>
              <a:rPr lang="en-US" dirty="0" smtClean="0"/>
              <a:t>influence, which </a:t>
            </a:r>
            <a:r>
              <a:rPr lang="en-US" dirty="0"/>
              <a:t>I gauge with two variables: </a:t>
            </a:r>
            <a:r>
              <a:rPr lang="en-US" i="1" dirty="0"/>
              <a:t>Female </a:t>
            </a:r>
            <a:r>
              <a:rPr lang="en-US" i="1" dirty="0" smtClean="0"/>
              <a:t>Seats</a:t>
            </a:r>
            <a:r>
              <a:rPr lang="en-US" dirty="0" smtClean="0"/>
              <a:t>, which </a:t>
            </a:r>
            <a:r>
              <a:rPr lang="en-US" dirty="0"/>
              <a:t>measures the fraction of seats in each </a:t>
            </a:r>
            <a:r>
              <a:rPr lang="en-US" dirty="0" smtClean="0"/>
              <a:t>country’s parliament </a:t>
            </a:r>
            <a:r>
              <a:rPr lang="en-US" dirty="0"/>
              <a:t>(or in bicameral systems, the </a:t>
            </a:r>
            <a:r>
              <a:rPr lang="en-US" dirty="0" smtClean="0"/>
              <a:t>lower house</a:t>
            </a:r>
            <a:r>
              <a:rPr lang="en-US" dirty="0"/>
              <a:t>) held by women in 2002, and </a:t>
            </a:r>
            <a:r>
              <a:rPr lang="en-US" i="1" dirty="0"/>
              <a:t>Female </a:t>
            </a:r>
            <a:r>
              <a:rPr lang="en-US" i="1" dirty="0" smtClean="0"/>
              <a:t>Ministers</a:t>
            </a:r>
            <a:r>
              <a:rPr lang="en-US" dirty="0" smtClean="0"/>
              <a:t>, which </a:t>
            </a:r>
            <a:r>
              <a:rPr lang="en-US" dirty="0"/>
              <a:t>is the fraction </a:t>
            </a:r>
            <a:r>
              <a:rPr lang="en-US" dirty="0" smtClean="0"/>
              <a:t>of ministerial positions held </a:t>
            </a:r>
            <a:r>
              <a:rPr lang="en-US" dirty="0"/>
              <a:t>by women in 2002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38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models include several control variables: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/>
              <a:t>Income</a:t>
            </a:r>
          </a:p>
          <a:p>
            <a:r>
              <a:rPr lang="en-US" i="1" dirty="0"/>
              <a:t>Income </a:t>
            </a:r>
            <a:r>
              <a:rPr lang="en-US" i="1" dirty="0" smtClean="0"/>
              <a:t>Squared</a:t>
            </a:r>
            <a:r>
              <a:rPr lang="en-US" dirty="0" smtClean="0"/>
              <a:t>*</a:t>
            </a:r>
          </a:p>
          <a:p>
            <a:r>
              <a:rPr lang="en-US" i="1" dirty="0" smtClean="0"/>
              <a:t>Middle </a:t>
            </a:r>
            <a:r>
              <a:rPr lang="en-US" i="1" dirty="0"/>
              <a:t>East</a:t>
            </a:r>
            <a:r>
              <a:rPr lang="en-US" dirty="0"/>
              <a:t>, which is a dummy variable for the </a:t>
            </a:r>
            <a:r>
              <a:rPr lang="en-US" dirty="0" smtClean="0"/>
              <a:t>17 states </a:t>
            </a:r>
            <a:r>
              <a:rPr lang="en-US" dirty="0"/>
              <a:t>of the Middle East and North Africa</a:t>
            </a:r>
            <a:r>
              <a:rPr lang="en-US" dirty="0" smtClean="0"/>
              <a:t>.</a:t>
            </a:r>
          </a:p>
          <a:p>
            <a:r>
              <a:rPr lang="en-US" i="1" dirty="0"/>
              <a:t>Islam</a:t>
            </a:r>
            <a:r>
              <a:rPr lang="en-US" dirty="0"/>
              <a:t>, a variable that measures the Muslim </a:t>
            </a:r>
            <a:r>
              <a:rPr lang="en-US" dirty="0" smtClean="0"/>
              <a:t>fraction of </a:t>
            </a:r>
            <a:r>
              <a:rPr lang="en-US" dirty="0"/>
              <a:t>each country’s </a:t>
            </a:r>
            <a:r>
              <a:rPr lang="en-US" dirty="0" smtClean="0"/>
              <a:t>population</a:t>
            </a:r>
          </a:p>
          <a:p>
            <a:r>
              <a:rPr lang="en-US" i="1" dirty="0"/>
              <a:t>Communist</a:t>
            </a:r>
            <a:r>
              <a:rPr lang="en-US" dirty="0"/>
              <a:t>, which is a dummy variable for the </a:t>
            </a:r>
            <a:r>
              <a:rPr lang="en-US" dirty="0" smtClean="0"/>
              <a:t>34 states </a:t>
            </a:r>
            <a:r>
              <a:rPr lang="en-US" dirty="0"/>
              <a:t>that had communist legal systems at </a:t>
            </a:r>
            <a:r>
              <a:rPr lang="en-US" dirty="0" smtClean="0"/>
              <a:t>some point </a:t>
            </a:r>
            <a:r>
              <a:rPr lang="en-US" dirty="0"/>
              <a:t>since </a:t>
            </a:r>
            <a:r>
              <a:rPr lang="en-US" dirty="0" smtClean="0"/>
              <a:t>1960</a:t>
            </a:r>
          </a:p>
          <a:p>
            <a:r>
              <a:rPr lang="en-US" i="1" dirty="0"/>
              <a:t>Working </a:t>
            </a:r>
            <a:r>
              <a:rPr lang="en-US" i="1" dirty="0" smtClean="0"/>
              <a:t>Age</a:t>
            </a:r>
          </a:p>
          <a:p>
            <a:r>
              <a:rPr lang="en-US" dirty="0"/>
              <a:t>Several measures of a state’s political institutions</a:t>
            </a:r>
          </a:p>
        </p:txBody>
      </p:sp>
    </p:spTree>
    <p:extLst>
      <p:ext uri="{BB962C8B-B14F-4D97-AF65-F5344CB8AC3E}">
        <p14:creationId xmlns:p14="http://schemas.microsoft.com/office/powerpoint/2010/main" val="17489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426" y="1690688"/>
            <a:ext cx="10038522" cy="48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7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3" y="1474823"/>
            <a:ext cx="9531626" cy="50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46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760" y="705794"/>
            <a:ext cx="6573520" cy="580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06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700" y="860424"/>
            <a:ext cx="9771460" cy="55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82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Critiques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dynamic can help explain the surprisingly low influence of women in mineral-rich states in the Middle East (Saudi Arabia, Kuwait, Oman, Algeria, Libya), as well as in Latin America (Chile), Sub-Saharan Africa (Botswana, Gabon, Mauritania, Nigeria), and the former Soviet Union (Azerbaijan, Russia).</a:t>
            </a:r>
          </a:p>
          <a:p>
            <a:r>
              <a:rPr lang="en-US" dirty="0" smtClean="0"/>
              <a:t>Even though the vast majority of states showed increases in female representation, oil-producing states like Algeria, Norway, Russia and Kazakhstan—–all of which enjoyed a sharp rise in oil revenues—–saw a fall in female representation.</a:t>
            </a:r>
          </a:p>
          <a:p>
            <a:r>
              <a:rPr lang="en-US" dirty="0" smtClean="0"/>
              <a:t>Russia 57.1, </a:t>
            </a:r>
            <a:r>
              <a:rPr lang="en-US" dirty="0" err="1" smtClean="0"/>
              <a:t>Kaza</a:t>
            </a:r>
            <a:r>
              <a:rPr lang="en-US" dirty="0"/>
              <a:t> </a:t>
            </a:r>
            <a:r>
              <a:rPr lang="en-US" dirty="0" smtClean="0"/>
              <a:t>67.9, </a:t>
            </a:r>
            <a:r>
              <a:rPr lang="en-US" dirty="0" err="1" smtClean="0"/>
              <a:t>Azer</a:t>
            </a:r>
            <a:r>
              <a:rPr lang="en-US" dirty="0" smtClean="0"/>
              <a:t> 63.1, </a:t>
            </a:r>
            <a:r>
              <a:rPr lang="en-US" dirty="0" err="1" smtClean="0"/>
              <a:t>Bost</a:t>
            </a:r>
            <a:r>
              <a:rPr lang="en-US" dirty="0" smtClean="0"/>
              <a:t> 71.9, Nigeria 48.3, Gabon 56.5, Chile 49.4</a:t>
            </a:r>
          </a:p>
          <a:p>
            <a:r>
              <a:rPr lang="en-US" dirty="0" smtClean="0"/>
              <a:t>USA 56.3, Canada 61.4, Norway 61.2, World 50.3</a:t>
            </a:r>
          </a:p>
        </p:txBody>
      </p:sp>
    </p:spTree>
    <p:extLst>
      <p:ext uri="{BB962C8B-B14F-4D97-AF65-F5344CB8AC3E}">
        <p14:creationId xmlns:p14="http://schemas.microsoft.com/office/powerpoint/2010/main" val="27394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Oil, Islam, and Women - MICHAEL L. ROSS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American Political Science Review Vol. 102, No. 1 February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5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366" y="33952"/>
            <a:ext cx="5443330" cy="57647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Disease but Dutch or ?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7575" y="538336"/>
            <a:ext cx="4790660" cy="628153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328032"/>
              </p:ext>
            </p:extLst>
          </p:nvPr>
        </p:nvGraphicFramePr>
        <p:xfrm>
          <a:off x="7521108" y="882795"/>
          <a:ext cx="2613991" cy="2004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3991"/>
              </a:tblGrid>
              <a:tr h="250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0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Beaches and </a:t>
                      </a:r>
                      <a:r>
                        <a:rPr lang="en-US" sz="1100" u="none" strike="noStrike" dirty="0" smtClean="0">
                          <a:effectLst/>
                        </a:rPr>
                        <a:t>wine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053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0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0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Gold, metals and fruits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0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0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0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Cigar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982761"/>
              </p:ext>
            </p:extLst>
          </p:nvPr>
        </p:nvGraphicFramePr>
        <p:xfrm>
          <a:off x="7513982" y="3184316"/>
          <a:ext cx="2613991" cy="10199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3991"/>
              </a:tblGrid>
              <a:tr h="25498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Oil, silver and metals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498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Oil, gold, zinc and metals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498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Iron, oil and many other things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498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Diamond, gold, oil, </a:t>
                      </a:r>
                      <a:r>
                        <a:rPr lang="en-US" sz="1100" u="none" strike="noStrike" dirty="0" err="1">
                          <a:effectLst/>
                        </a:rPr>
                        <a:t>etc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433391" y="4377094"/>
            <a:ext cx="2671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</a:rPr>
              <a:t>Copper</a:t>
            </a:r>
            <a:r>
              <a:rPr lang="en-US" sz="1600" b="0" i="0" u="none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100" dirty="0">
                <a:solidFill>
                  <a:schemeClr val="dk1"/>
                </a:solidFill>
              </a:rPr>
              <a:t>gold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7433391" y="4958422"/>
            <a:ext cx="26945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US" sz="1100" dirty="0" smtClean="0">
                <a:solidFill>
                  <a:schemeClr val="dk1"/>
                </a:solidFill>
              </a:rPr>
              <a:t>Gas, oil, gold </a:t>
            </a:r>
            <a:r>
              <a:rPr lang="en-US" sz="1100" dirty="0" err="1" smtClean="0">
                <a:solidFill>
                  <a:schemeClr val="dk1"/>
                </a:solidFill>
              </a:rPr>
              <a:t>etc</a:t>
            </a:r>
            <a:r>
              <a:rPr lang="en-US" sz="1100" dirty="0" smtClean="0">
                <a:solidFill>
                  <a:schemeClr val="dk1"/>
                </a:solidFill>
              </a:rPr>
              <a:t>*</a:t>
            </a:r>
            <a:endParaRPr lang="en-US" sz="1100" dirty="0">
              <a:solidFill>
                <a:schemeClr val="dk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970541"/>
              </p:ext>
            </p:extLst>
          </p:nvPr>
        </p:nvGraphicFramePr>
        <p:xfrm>
          <a:off x="7542488" y="5507057"/>
          <a:ext cx="2613991" cy="5958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3991"/>
              </a:tblGrid>
              <a:tr h="25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297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dk1"/>
                          </a:solidFill>
                        </a:rPr>
                        <a:t>Gas, oil, gold </a:t>
                      </a:r>
                      <a:r>
                        <a:rPr lang="en-US" sz="1100" dirty="0" err="1" smtClean="0">
                          <a:solidFill>
                            <a:schemeClr val="dk1"/>
                          </a:solidFill>
                        </a:rPr>
                        <a:t>etc</a:t>
                      </a:r>
                      <a:r>
                        <a:rPr lang="en-US" sz="1100" dirty="0" smtClean="0">
                          <a:solidFill>
                            <a:schemeClr val="dk1"/>
                          </a:solidFill>
                        </a:rPr>
                        <a:t>*</a:t>
                      </a: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13479"/>
              </p:ext>
            </p:extLst>
          </p:nvPr>
        </p:nvGraphicFramePr>
        <p:xfrm>
          <a:off x="7542488" y="5964437"/>
          <a:ext cx="2613991" cy="505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3991"/>
              </a:tblGrid>
              <a:tr h="25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252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4710069" y="538336"/>
            <a:ext cx="4859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		</a:t>
            </a:r>
            <a:r>
              <a:rPr lang="en-US" b="0" i="0" u="sng" strike="noStrike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Intensive Resources</a:t>
            </a:r>
            <a:r>
              <a:rPr lang="en-US" u="sng" dirty="0" smtClean="0"/>
              <a:t>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86573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3806687" cy="8746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Guatemala 1954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4643"/>
            <a:ext cx="4363278" cy="577463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278" y="837896"/>
            <a:ext cx="7991062" cy="226612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263885" y="0"/>
            <a:ext cx="5715001" cy="8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Honduras 1903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182757" y="5436704"/>
            <a:ext cx="3233529" cy="89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81496" y="765313"/>
            <a:ext cx="2745668" cy="4273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363277" y="2887318"/>
            <a:ext cx="3896139" cy="641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Nicaragua 1912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286" y="3671529"/>
            <a:ext cx="7577887" cy="208322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714462" y="3721224"/>
            <a:ext cx="3233529" cy="387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382540" y="3761961"/>
            <a:ext cx="2320086" cy="387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63886" y="4905941"/>
            <a:ext cx="7623314" cy="8488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529352" y="1639956"/>
            <a:ext cx="2854999" cy="4273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www.amnesty.org.uk/webfm_send/13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199" y="0"/>
            <a:ext cx="6199129" cy="271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sabawoon.com/articles/images/afghan_women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530" y="0"/>
            <a:ext cx="6059557" cy="271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abawoon.com/articles/images/reaganmeetstalibanwhitehou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00" y="2713384"/>
            <a:ext cx="605293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men's life in afghanistan after the taliban ile ilgili görsel sonuc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43" y="2713383"/>
            <a:ext cx="6026530" cy="27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47" y="5458410"/>
            <a:ext cx="11157392" cy="17275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794513" y="5645426"/>
            <a:ext cx="2117035" cy="993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9295" y="5907157"/>
            <a:ext cx="5930348" cy="6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59295" y="5640458"/>
            <a:ext cx="1765853" cy="18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treet scen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52930" cy="345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hran grou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"/>
            <a:ext cx="6096000" cy="345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ran tod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52607"/>
            <a:ext cx="6096000" cy="340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52606"/>
            <a:ext cx="6052930" cy="1149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3948" y="4475926"/>
            <a:ext cx="2734885" cy="239863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581938" y="6679096"/>
            <a:ext cx="1073426" cy="1789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87" y="5163653"/>
            <a:ext cx="3289852" cy="102317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9513" y="5377070"/>
            <a:ext cx="1053548" cy="1689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280" y="5759453"/>
            <a:ext cx="2247868" cy="1914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8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817" y="245857"/>
            <a:ext cx="7321826" cy="608910"/>
          </a:xfrm>
        </p:spPr>
        <p:txBody>
          <a:bodyPr>
            <a:normAutofit fontScale="90000"/>
          </a:bodyPr>
          <a:lstStyle/>
          <a:p>
            <a:r>
              <a:rPr lang="en-US" dirty="0"/>
              <a:t>World’s top oil producers 2016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66" y="1159702"/>
            <a:ext cx="5799365" cy="5227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642" y="1201330"/>
            <a:ext cx="6214508" cy="5227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77556" y="16598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57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77556" y="20291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77556" y="22953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77556" y="260029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FF0000"/>
                </a:solidFill>
                <a:effectLst/>
                <a:latin typeface="OpenSans"/>
              </a:rPr>
              <a:t>15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66335" y="293088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64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2544856" y="3217387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FF0000"/>
                </a:solidFill>
                <a:effectLst/>
                <a:latin typeface="OpenSans"/>
              </a:rPr>
              <a:t>17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55596" y="356641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61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2568740" y="384311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46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2566335" y="415685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44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2544856" y="446883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59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2555596" y="477278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smtClean="0">
                <a:solidFill>
                  <a:srgbClr val="50595E"/>
                </a:solidFill>
                <a:effectLst/>
                <a:latin typeface="OpenSans"/>
              </a:rPr>
              <a:t>51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2544856" y="510597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45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2555596" y="537995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61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2544856" y="573423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68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2534116" y="603916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48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8655046" y="115970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64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8655046" y="151535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FF0000"/>
                </a:solidFill>
                <a:effectLst/>
                <a:latin typeface="OpenSans"/>
              </a:rPr>
              <a:t>15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655046" y="184777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FF0000"/>
                </a:solidFill>
                <a:effectLst/>
                <a:latin typeface="OpenSans"/>
              </a:rPr>
              <a:t>29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655046" y="214373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56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8655046" y="249518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56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8678323" y="284373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63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8678323" y="317440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51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8655046" y="351665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FF0000"/>
                </a:solidFill>
                <a:effectLst/>
                <a:latin typeface="OpenSans"/>
              </a:rPr>
              <a:t>27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55046" y="37875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45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8655046" y="4070905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51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8678323" y="440345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FF0000"/>
                </a:solidFill>
                <a:effectLst/>
                <a:latin typeface="OpenSans"/>
              </a:rPr>
              <a:t>24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655046" y="47527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55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8666685" y="5105395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48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8678323" y="544074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FF0000"/>
                </a:solidFill>
                <a:effectLst/>
                <a:latin typeface="OpenSans"/>
              </a:rPr>
              <a:t>30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678323" y="579001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69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8666685" y="605998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0595E"/>
                </a:solidFill>
                <a:effectLst/>
                <a:latin typeface="OpenSans"/>
              </a:rPr>
              <a:t>73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015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957" y="0"/>
            <a:ext cx="1190332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</a:t>
            </a:r>
            <a:r>
              <a:rPr lang="en-US" sz="4000" dirty="0" smtClean="0"/>
              <a:t> </a:t>
            </a:r>
            <a:r>
              <a:rPr lang="en-US" sz="4000" dirty="0"/>
              <a:t>map of world oil reserves according to </a:t>
            </a:r>
            <a:r>
              <a:rPr lang="en-US" sz="4000" dirty="0" smtClean="0"/>
              <a:t>OPEC, 2013</a:t>
            </a:r>
            <a:endParaRPr lang="en-US" sz="4000" dirty="0"/>
          </a:p>
        </p:txBody>
      </p:sp>
      <p:pic>
        <p:nvPicPr>
          <p:cNvPr id="2050" name="Picture 2" descr="https://upload.wikimedia.org/wikipedia/commons/f/f0/Oil_Reserves_Updat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443" y="1046480"/>
            <a:ext cx="13099773" cy="581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70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84480" y="89452"/>
            <a:ext cx="13066202" cy="69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348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Labor force participation rate, </a:t>
            </a:r>
            <a:r>
              <a:rPr lang="en-US" b="1" dirty="0" smtClean="0"/>
              <a:t>female,2014, WB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894522"/>
            <a:ext cx="12192000" cy="618213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79097" y="3527080"/>
            <a:ext cx="4305267" cy="917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652" y="96768"/>
            <a:ext cx="10515600" cy="1325563"/>
          </a:xfrm>
        </p:spPr>
        <p:txBody>
          <a:bodyPr/>
          <a:lstStyle/>
          <a:p>
            <a:r>
              <a:rPr lang="en-US" dirty="0"/>
              <a:t>A map of the Arab </a:t>
            </a:r>
            <a:r>
              <a:rPr lang="en-US" dirty="0" smtClean="0"/>
              <a:t>world, wiki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888" y="1288911"/>
            <a:ext cx="10122876" cy="513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896" y="0"/>
            <a:ext cx="10515600" cy="837510"/>
          </a:xfrm>
        </p:spPr>
        <p:txBody>
          <a:bodyPr/>
          <a:lstStyle/>
          <a:p>
            <a:r>
              <a:rPr lang="en-US" dirty="0" smtClean="0"/>
              <a:t>Worst 20 Countries by FLPR, 2014, WB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736652"/>
              </p:ext>
            </p:extLst>
          </p:nvPr>
        </p:nvGraphicFramePr>
        <p:xfrm>
          <a:off x="1162878" y="1172826"/>
          <a:ext cx="9949069" cy="5188218"/>
        </p:xfrm>
        <a:graphic>
          <a:graphicData uri="http://schemas.openxmlformats.org/drawingml/2006/table">
            <a:tbl>
              <a:tblPr/>
              <a:tblGrid>
                <a:gridCol w="2225742"/>
                <a:gridCol w="845783"/>
                <a:gridCol w="1068355"/>
                <a:gridCol w="1736079"/>
                <a:gridCol w="4073110"/>
              </a:tblGrid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Countries</a:t>
                      </a:r>
                      <a:endParaRPr lang="en-US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FLPR</a:t>
                      </a:r>
                      <a:endParaRPr lang="en-US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Islamic Republic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Ethnics</a:t>
                      </a:r>
                      <a:endParaRPr lang="en-US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Syrian Arab Republic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13,60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Iraq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Algeria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 Bank and Gaza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Jordan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Afghanistan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15,90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Pashtun-Tajik (Persian)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16,60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Persian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Saudi Arabia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20,40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Egypt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Lebanon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Pakistan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24,80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Pun-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Pash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Sindi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Tunisia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Yemen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25,40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Morocco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Everything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Mauritania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28,90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Turkey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Turkey Turks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(influenced by Arabs and Persians)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Libya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7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Sudan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31,40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2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Women has made less progress in Middle East and Southern Asia than any other region.</a:t>
            </a:r>
          </a:p>
          <a:p>
            <a:r>
              <a:rPr lang="en-US" dirty="0" smtClean="0"/>
              <a:t>Why?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64870" y="3306579"/>
            <a:ext cx="5544273" cy="625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Islam?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64871" y="4170063"/>
            <a:ext cx="5544273" cy="625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Oil?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64871" y="5033547"/>
            <a:ext cx="5544273" cy="625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Culture?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45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86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Exceptions of Oil Rich Arab States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375492"/>
              </p:ext>
            </p:extLst>
          </p:nvPr>
        </p:nvGraphicFramePr>
        <p:xfrm>
          <a:off x="838200" y="1024524"/>
          <a:ext cx="3773557" cy="1097480"/>
        </p:xfrm>
        <a:graphic>
          <a:graphicData uri="http://schemas.openxmlformats.org/drawingml/2006/table">
            <a:tbl>
              <a:tblPr/>
              <a:tblGrid>
                <a:gridCol w="1429378"/>
                <a:gridCol w="543163"/>
                <a:gridCol w="686101"/>
                <a:gridCol w="1114915"/>
              </a:tblGrid>
              <a:tr h="21949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FLPR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Arab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Islamic Republic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Bahrain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Kuwait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Arab Emirates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Qatar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38200" y="2486475"/>
            <a:ext cx="95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Bahrain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32" y="2486475"/>
            <a:ext cx="3267250" cy="11808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90861" y="2486475"/>
            <a:ext cx="87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Kuwait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919" y="2486475"/>
            <a:ext cx="3130162" cy="10284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359" y="4547267"/>
            <a:ext cx="3267250" cy="11656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3191" y="4547267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UAE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90861" y="4547267"/>
            <a:ext cx="76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Qatar 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79395"/>
              </p:ext>
            </p:extLst>
          </p:nvPr>
        </p:nvGraphicFramePr>
        <p:xfrm>
          <a:off x="8016837" y="4547267"/>
          <a:ext cx="2395331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6887"/>
                <a:gridCol w="798444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Indians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25,0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Nepalis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13,5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Bangladeshis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10,8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Filipinos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10,0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Qataris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12,0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Others Migrants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28,7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3319670" y="2486475"/>
            <a:ext cx="1762636" cy="2467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35973" y="4840357"/>
            <a:ext cx="1762636" cy="289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214503" y="2443251"/>
            <a:ext cx="1762636" cy="289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840057" y="5267739"/>
            <a:ext cx="2748890" cy="243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5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3285"/>
          </a:xfrm>
        </p:spPr>
        <p:txBody>
          <a:bodyPr>
            <a:normAutofit/>
          </a:bodyPr>
          <a:lstStyle/>
          <a:p>
            <a:r>
              <a:rPr lang="en-US" dirty="0" smtClean="0"/>
              <a:t>Resource (Oil/Mineral) Curse?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Oil production affects gender relations by reducing the presence of women in the labor force.</a:t>
            </a:r>
          </a:p>
          <a:p>
            <a:r>
              <a:rPr lang="en-US" dirty="0" smtClean="0"/>
              <a:t> Higher fertility rates</a:t>
            </a:r>
          </a:p>
          <a:p>
            <a:r>
              <a:rPr lang="en-US" dirty="0"/>
              <a:t> </a:t>
            </a:r>
            <a:r>
              <a:rPr lang="en-US" dirty="0" smtClean="0"/>
              <a:t>Less education for girls</a:t>
            </a:r>
          </a:p>
          <a:p>
            <a:r>
              <a:rPr lang="en-US" dirty="0"/>
              <a:t> </a:t>
            </a:r>
            <a:r>
              <a:rPr lang="en-US" dirty="0" smtClean="0"/>
              <a:t>Less female influence within family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Less exchange of information, less collectiveness and less political and social representation.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97875" y="2720050"/>
            <a:ext cx="796280" cy="450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97875" y="3305647"/>
            <a:ext cx="796280" cy="363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97875" y="3805125"/>
            <a:ext cx="796280" cy="360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3900670" y="4270272"/>
            <a:ext cx="706054" cy="978408"/>
          </a:xfrm>
          <a:prstGeom prst="downArrow">
            <a:avLst>
              <a:gd name="adj1" fmla="val 50000"/>
              <a:gd name="adj2" fmla="val 48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5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(Oil/Mineral) Curse?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 also casts new light on the “resource curse.” Oil and mineral production has previously been tied to slow economic growth (Sachs and Warner 1995), </a:t>
            </a:r>
            <a:r>
              <a:rPr lang="en-US" dirty="0" smtClean="0">
                <a:solidFill>
                  <a:srgbClr val="FF0000"/>
                </a:solidFill>
              </a:rPr>
              <a:t>authoritarian rule </a:t>
            </a:r>
            <a:r>
              <a:rPr lang="en-US" dirty="0" smtClean="0"/>
              <a:t>(Ross 2001a), and </a:t>
            </a:r>
            <a:r>
              <a:rPr lang="en-US" dirty="0" smtClean="0">
                <a:solidFill>
                  <a:srgbClr val="FF0000"/>
                </a:solidFill>
              </a:rPr>
              <a:t>civil war </a:t>
            </a:r>
            <a:r>
              <a:rPr lang="en-US" dirty="0" smtClean="0"/>
              <a:t>(Collier and </a:t>
            </a:r>
            <a:r>
              <a:rPr lang="en-US" dirty="0" err="1" smtClean="0"/>
              <a:t>Hoeffler</a:t>
            </a:r>
            <a:r>
              <a:rPr lang="en-US" dirty="0" smtClean="0"/>
              <a:t> 2004). This paper suggests that oil extraction has even broader consequences than previously recognized: it not only affects a country’s government and economy but also its core social structures.</a:t>
            </a:r>
          </a:p>
          <a:p>
            <a:r>
              <a:rPr lang="en-US" dirty="0" smtClean="0"/>
              <a:t>Islamic fundamentalism: a recent study of 18 countries found that when Muslim women had fewer economic opportunities, they were more likely to support fundamentalist Islam (</a:t>
            </a:r>
            <a:r>
              <a:rPr lang="en-US" dirty="0" err="1" smtClean="0"/>
              <a:t>Blaydes</a:t>
            </a:r>
            <a:r>
              <a:rPr lang="en-US" dirty="0" smtClean="0"/>
              <a:t> and Linzer 2006).</a:t>
            </a:r>
          </a:p>
        </p:txBody>
      </p:sp>
    </p:spTree>
    <p:extLst>
      <p:ext uri="{BB962C8B-B14F-4D97-AF65-F5344CB8AC3E}">
        <p14:creationId xmlns:p14="http://schemas.microsoft.com/office/powerpoint/2010/main" val="29475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43609"/>
          </a:xfrm>
        </p:spPr>
        <p:txBody>
          <a:bodyPr/>
          <a:lstStyle/>
          <a:p>
            <a:r>
              <a:rPr lang="en-US" dirty="0" smtClean="0"/>
              <a:t>Why Female Labor Force Participation?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2697"/>
            <a:ext cx="10515600" cy="42937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Helps raise female school enrollment and literacy: when families know that girls will be able to earn their own income—–and contribute to household income—–they tend to invest more in their health and education (Michael 1985). </a:t>
            </a:r>
          </a:p>
          <a:p>
            <a:r>
              <a:rPr lang="en-US" dirty="0" smtClean="0"/>
              <a:t>It is also linked to lower fertility rates: when women earn their own incomes, they gain an incentive to delay the onset of parenthood, and hence bear fewer children over their lifetimes (Brewster and </a:t>
            </a:r>
            <a:r>
              <a:rPr lang="en-US" dirty="0" err="1" smtClean="0"/>
              <a:t>Rindfuss</a:t>
            </a:r>
            <a:r>
              <a:rPr lang="en-US" dirty="0" smtClean="0"/>
              <a:t> 2000).</a:t>
            </a:r>
          </a:p>
          <a:p>
            <a:r>
              <a:rPr lang="en-US" dirty="0"/>
              <a:t>B</a:t>
            </a:r>
            <a:r>
              <a:rPr lang="en-US" dirty="0" smtClean="0"/>
              <a:t>oost female political influence, promote an interest in politics, to join informal networks that facilitate collective action (</a:t>
            </a:r>
            <a:r>
              <a:rPr lang="en-US" dirty="0" err="1" smtClean="0"/>
              <a:t>Sapiro</a:t>
            </a:r>
            <a:r>
              <a:rPr lang="en-US" dirty="0" smtClean="0"/>
              <a:t> 1983; </a:t>
            </a:r>
            <a:r>
              <a:rPr lang="en-US" dirty="0" err="1" smtClean="0"/>
              <a:t>Schlozman</a:t>
            </a:r>
            <a:r>
              <a:rPr lang="en-US" dirty="0" smtClean="0"/>
              <a:t>, Burns, and </a:t>
            </a:r>
            <a:r>
              <a:rPr lang="en-US" dirty="0" err="1" smtClean="0"/>
              <a:t>Verba</a:t>
            </a:r>
            <a:r>
              <a:rPr lang="en-US" dirty="0" smtClean="0"/>
              <a:t> 1999).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0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Resources in Female Participation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</a:t>
            </a:r>
            <a:r>
              <a:rPr lang="en-US" dirty="0"/>
              <a:t>natural resource </a:t>
            </a:r>
            <a:r>
              <a:rPr lang="en-US" dirty="0" smtClean="0"/>
              <a:t>discovery (oil, gas, metals, coffee, cocoa etc.), Dutch Disease appears in those countries (</a:t>
            </a:r>
            <a:r>
              <a:rPr lang="en-US" dirty="0" err="1" smtClean="0"/>
              <a:t>Corden</a:t>
            </a:r>
            <a:r>
              <a:rPr lang="en-US" dirty="0" smtClean="0"/>
              <a:t> and </a:t>
            </a:r>
            <a:r>
              <a:rPr lang="en-US" dirty="0" err="1" smtClean="0"/>
              <a:t>Neary</a:t>
            </a:r>
            <a:r>
              <a:rPr lang="en-US" dirty="0" smtClean="0"/>
              <a:t> 1982).</a:t>
            </a:r>
          </a:p>
          <a:p>
            <a:r>
              <a:rPr lang="en-US" dirty="0" smtClean="0"/>
              <a:t>Oil crowds out traded goods by two mechanisms.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2233914" y="327563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61642" y="4254043"/>
            <a:ext cx="3717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Influx of foreign currency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8295569" y="327563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34872" y="4246006"/>
            <a:ext cx="5575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Increasing demand for non-tradable goods like constructions, retail services etc. </a:t>
            </a:r>
          </a:p>
        </p:txBody>
      </p:sp>
      <p:sp>
        <p:nvSpPr>
          <p:cNvPr id="9" name="Right Arrow 8"/>
          <p:cNvSpPr/>
          <p:nvPr/>
        </p:nvSpPr>
        <p:spPr>
          <a:xfrm>
            <a:off x="838200" y="4758312"/>
            <a:ext cx="533400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32877" y="4680238"/>
            <a:ext cx="3829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Increasing exchange rate causes increasing demand for exported goods (tradable goods)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829300" y="4879470"/>
            <a:ext cx="533400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34872" y="4813241"/>
            <a:ext cx="4998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Draws labor away from tradable goods sector (agriculture, manufacturing) to non-tradable goods sector (constructions and retail).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3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808" y="116647"/>
            <a:ext cx="10515600" cy="1325563"/>
          </a:xfrm>
        </p:spPr>
        <p:txBody>
          <a:bodyPr/>
          <a:lstStyle/>
          <a:p>
            <a:r>
              <a:rPr lang="en-US" dirty="0" smtClean="0"/>
              <a:t>How Does Dutch Disease Affect Female Participation?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Increasing wage will attract women to join the labor force.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Increasing family income will reduce women to join the labor force.</a:t>
            </a:r>
          </a:p>
          <a:p>
            <a:r>
              <a:rPr lang="en-US" dirty="0" smtClean="0"/>
              <a:t>The net effect is normally ambiguous but;</a:t>
            </a:r>
          </a:p>
          <a:p>
            <a:r>
              <a:rPr lang="en-US" dirty="0" smtClean="0"/>
              <a:t>In many developing countries women are largely employed in low wage export oriented sectors and agriculture.</a:t>
            </a:r>
          </a:p>
          <a:p>
            <a:r>
              <a:rPr lang="en-US" b="1" dirty="0" smtClean="0"/>
              <a:t>As a result of Oil Boom:</a:t>
            </a:r>
          </a:p>
          <a:p>
            <a:r>
              <a:rPr lang="en-US" dirty="0" smtClean="0"/>
              <a:t>Demand for male labor increases in non-traded sectors. Also </a:t>
            </a:r>
            <a:r>
              <a:rPr lang="en-US" dirty="0" smtClean="0">
                <a:solidFill>
                  <a:srgbClr val="FF0000"/>
                </a:solidFill>
              </a:rPr>
              <a:t>increasing family income reduces women’s incentive to work.</a:t>
            </a:r>
          </a:p>
          <a:p>
            <a:r>
              <a:rPr lang="en-US" dirty="0" smtClean="0"/>
              <a:t>Demand for traded goods decreases, therefore women unemployment increases.</a:t>
            </a:r>
          </a:p>
        </p:txBody>
      </p:sp>
    </p:spTree>
    <p:extLst>
      <p:ext uri="{BB962C8B-B14F-4D97-AF65-F5344CB8AC3E}">
        <p14:creationId xmlns:p14="http://schemas.microsoft.com/office/powerpoint/2010/main" val="250306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Oil Production May Reduce Female Political Influence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9167"/>
            <a:ext cx="10515600" cy="363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57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1574</Words>
  <Application>Microsoft Office PowerPoint</Application>
  <PresentationFormat>Custom</PresentationFormat>
  <Paragraphs>289</Paragraphs>
  <Slides>30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Oil, Islam, and Women - MICHAEL L. ROSS</vt:lpstr>
      <vt:lpstr>The Problem</vt:lpstr>
      <vt:lpstr>Resource (Oil/Mineral) Curse? </vt:lpstr>
      <vt:lpstr>Resource (Oil/Mineral) Curse? </vt:lpstr>
      <vt:lpstr>Why Female Labor Force Participation?</vt:lpstr>
      <vt:lpstr>Role of Resources in Female Participation Rate</vt:lpstr>
      <vt:lpstr>How Does Dutch Disease Affect Female Participation?</vt:lpstr>
      <vt:lpstr>How Oil Production May Reduce Female Political Influence</vt:lpstr>
      <vt:lpstr>Data and Methods (cont’d)</vt:lpstr>
      <vt:lpstr>Data and Methods</vt:lpstr>
      <vt:lpstr>The Model</vt:lpstr>
      <vt:lpstr>Variables</vt:lpstr>
      <vt:lpstr>The models include several control variables:</vt:lpstr>
      <vt:lpstr>PowerPoint Presentation</vt:lpstr>
      <vt:lpstr>PowerPoint Presentation</vt:lpstr>
      <vt:lpstr>PowerPoint Presentation</vt:lpstr>
      <vt:lpstr>PowerPoint Presentation</vt:lpstr>
      <vt:lpstr>Critiques</vt:lpstr>
      <vt:lpstr>Disease but Dutch or ?</vt:lpstr>
      <vt:lpstr>Guatemala 1954</vt:lpstr>
      <vt:lpstr>PowerPoint Presentation</vt:lpstr>
      <vt:lpstr>PowerPoint Presentation</vt:lpstr>
      <vt:lpstr>World’s top oil producers 2016</vt:lpstr>
      <vt:lpstr>A  map of world oil reserves according to OPEC, 2013</vt:lpstr>
      <vt:lpstr>PowerPoint Presentation</vt:lpstr>
      <vt:lpstr>Labor force participation rate, female,2014, WB </vt:lpstr>
      <vt:lpstr>A map of the Arab world, wiki</vt:lpstr>
      <vt:lpstr>Worst 20 Countries by FLPR, 2014, WB</vt:lpstr>
      <vt:lpstr>Exceptions of Oil Rich Arab States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Jeffrey Nugent</cp:lastModifiedBy>
  <cp:revision>52</cp:revision>
  <dcterms:created xsi:type="dcterms:W3CDTF">2017-03-05T04:46:31Z</dcterms:created>
  <dcterms:modified xsi:type="dcterms:W3CDTF">2017-03-07T23:28:03Z</dcterms:modified>
</cp:coreProperties>
</file>